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69" r:id="rId2"/>
    <p:sldId id="283" r:id="rId3"/>
    <p:sldId id="284" r:id="rId4"/>
    <p:sldId id="285" r:id="rId5"/>
    <p:sldId id="286" r:id="rId6"/>
    <p:sldId id="287" r:id="rId7"/>
    <p:sldId id="288" r:id="rId8"/>
    <p:sldId id="289" r:id="rId9"/>
    <p:sldId id="257" r:id="rId10"/>
    <p:sldId id="275" r:id="rId11"/>
    <p:sldId id="276" r:id="rId12"/>
    <p:sldId id="279" r:id="rId13"/>
    <p:sldId id="280" r:id="rId14"/>
    <p:sldId id="271" r:id="rId15"/>
    <p:sldId id="270" r:id="rId16"/>
    <p:sldId id="264" r:id="rId17"/>
    <p:sldId id="282" r:id="rId18"/>
    <p:sldId id="267" r:id="rId19"/>
    <p:sldId id="268" r:id="rId20"/>
    <p:sldId id="290" r:id="rId2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2E2093-1F6B-4467-B69E-693058D7C0EE}" type="datetimeFigureOut">
              <a:rPr lang="en-CA" smtClean="0"/>
              <a:t>03/03/2012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29CC24-E24A-4915-AE2E-BEB245CE2C4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010066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8992CCE-7E4D-41D2-A2F3-0F06ABAA56F8}" type="datetimeFigureOut">
              <a:rPr lang="en-CA" smtClean="0"/>
              <a:t>03/03/2012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7C58630-D302-42CF-9103-DA2CDE4E388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49129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A68156-DF44-4E8F-87FA-E0F4B29D5311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27082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A68156-DF44-4E8F-87FA-E0F4B29D5311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794938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Insert Dave’s handout here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58630-D302-42CF-9103-DA2CDE4E3887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861346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Provide handout for them to record on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58630-D302-42CF-9103-DA2CDE4E3887}" type="slidenum">
              <a:rPr lang="en-CA" smtClean="0"/>
              <a:t>17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223715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CA" dirty="0"/>
              <a:t>Clarifying/developing consensus on the definition of Instructional leadership</a:t>
            </a:r>
          </a:p>
          <a:p>
            <a:pPr lvl="0"/>
            <a:r>
              <a:rPr lang="en-CA" dirty="0"/>
              <a:t>Identify Learning Support Teams in schools (including the work of AISI and Student Services)</a:t>
            </a:r>
          </a:p>
          <a:p>
            <a:pPr lvl="0"/>
            <a:r>
              <a:rPr lang="en-CA" dirty="0"/>
              <a:t>Work with Learning Support Teams to:</a:t>
            </a:r>
          </a:p>
          <a:p>
            <a:pPr lvl="1"/>
            <a:r>
              <a:rPr lang="en-CA" dirty="0"/>
              <a:t>identify areas of focus and the school’s research question for instructional leadership connected to the QLE (e.g. literacy, student engagement, assessment, inclusion, etc.)</a:t>
            </a:r>
          </a:p>
          <a:p>
            <a:pPr lvl="1"/>
            <a:r>
              <a:rPr lang="en-CA" dirty="0"/>
              <a:t>identify strategies to achieve the research question</a:t>
            </a:r>
          </a:p>
          <a:p>
            <a:pPr lvl="1"/>
            <a:r>
              <a:rPr lang="en-CA" dirty="0"/>
              <a:t>build measures of success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58630-D302-42CF-9103-DA2CDE4E3887}" type="slidenum">
              <a:rPr lang="en-CA" smtClean="0"/>
              <a:t>18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884966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Post</a:t>
            </a:r>
            <a:r>
              <a:rPr lang="en-US" baseline="0" dirty="0" smtClean="0"/>
              <a:t> name on posters you are thinking of – may do more than one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58630-D302-42CF-9103-DA2CDE4E3887}" type="slidenum">
              <a:rPr lang="en-CA" smtClean="0"/>
              <a:t>20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77866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1E28B7EA-8487-4355-B903-4E30C05D2B36}" type="datetimeFigureOut">
              <a:rPr lang="en-CA" smtClean="0"/>
              <a:t>03/03/2012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A4D097F8-B801-497A-8084-84C00E9FADE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8B7EA-8487-4355-B903-4E30C05D2B36}" type="datetimeFigureOut">
              <a:rPr lang="en-CA" smtClean="0"/>
              <a:t>03/03/2012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097F8-B801-497A-8084-84C00E9FADE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8B7EA-8487-4355-B903-4E30C05D2B36}" type="datetimeFigureOut">
              <a:rPr lang="en-CA" smtClean="0"/>
              <a:t>03/03/2012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097F8-B801-497A-8084-84C00E9FADE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8B7EA-8487-4355-B903-4E30C05D2B36}" type="datetimeFigureOut">
              <a:rPr lang="en-CA" smtClean="0"/>
              <a:t>03/03/2012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097F8-B801-497A-8084-84C00E9FADE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8B7EA-8487-4355-B903-4E30C05D2B36}" type="datetimeFigureOut">
              <a:rPr lang="en-CA" smtClean="0"/>
              <a:t>03/03/2012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097F8-B801-497A-8084-84C00E9FADE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8B7EA-8487-4355-B903-4E30C05D2B36}" type="datetimeFigureOut">
              <a:rPr lang="en-CA" smtClean="0"/>
              <a:t>03/03/2012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097F8-B801-497A-8084-84C00E9FADE3}" type="slidenum">
              <a:rPr lang="en-CA" smtClean="0"/>
              <a:t>‹#›</a:t>
            </a:fld>
            <a:endParaRPr lang="en-C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8B7EA-8487-4355-B903-4E30C05D2B36}" type="datetimeFigureOut">
              <a:rPr lang="en-CA" smtClean="0"/>
              <a:t>03/03/2012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097F8-B801-497A-8084-84C00E9FADE3}" type="slidenum">
              <a:rPr lang="en-CA" smtClean="0"/>
              <a:t>‹#›</a:t>
            </a:fld>
            <a:endParaRPr lang="en-C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8B7EA-8487-4355-B903-4E30C05D2B36}" type="datetimeFigureOut">
              <a:rPr lang="en-CA" smtClean="0"/>
              <a:t>03/03/2012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097F8-B801-497A-8084-84C00E9FADE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8B7EA-8487-4355-B903-4E30C05D2B36}" type="datetimeFigureOut">
              <a:rPr lang="en-CA" smtClean="0"/>
              <a:t>03/03/2012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097F8-B801-497A-8084-84C00E9FADE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1E28B7EA-8487-4355-B903-4E30C05D2B36}" type="datetimeFigureOut">
              <a:rPr lang="en-CA" smtClean="0"/>
              <a:t>03/03/2012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A4D097F8-B801-497A-8084-84C00E9FADE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1E28B7EA-8487-4355-B903-4E30C05D2B36}" type="datetimeFigureOut">
              <a:rPr lang="en-CA" smtClean="0"/>
              <a:t>03/03/2012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A4D097F8-B801-497A-8084-84C00E9FADE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E28B7EA-8487-4355-B903-4E30C05D2B36}" type="datetimeFigureOut">
              <a:rPr lang="en-CA" smtClean="0"/>
              <a:t>03/03/2012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A4D097F8-B801-497A-8084-84C00E9FADE3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cesd-aisi-5.wikispaces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AISI 5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March </a:t>
            </a:r>
            <a:r>
              <a:rPr lang="en-US" dirty="0" smtClean="0"/>
              <a:t>2012 </a:t>
            </a:r>
          </a:p>
          <a:p>
            <a:r>
              <a:rPr lang="en-US" dirty="0" smtClean="0"/>
              <a:t>~Discussion~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39581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6965245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Clarity - Special Education</a:t>
            </a:r>
            <a:endParaRPr lang="en-C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6771178"/>
              </p:ext>
            </p:extLst>
          </p:nvPr>
        </p:nvGraphicFramePr>
        <p:xfrm>
          <a:off x="1143000" y="1157877"/>
          <a:ext cx="7010402" cy="49584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/>
                <a:gridCol w="3505202"/>
              </a:tblGrid>
              <a:tr h="35472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Moving from </a:t>
                      </a:r>
                      <a:endParaRPr lang="en-C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Moving to</a:t>
                      </a:r>
                      <a:endParaRPr lang="en-CA" dirty="0"/>
                    </a:p>
                  </a:txBody>
                  <a:tcPr/>
                </a:tc>
              </a:tr>
              <a:tr h="878273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aseline="0" dirty="0" smtClean="0"/>
                        <a:t>Student Services takes on responsibility of Special Education</a:t>
                      </a:r>
                      <a:endParaRPr lang="en-CA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Student Services aligns with other CO services to support EVERY student – focus on Mission/Vision/QLE</a:t>
                      </a:r>
                    </a:p>
                  </a:txBody>
                  <a:tcPr/>
                </a:tc>
              </a:tr>
              <a:tr h="2388116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aseline="0" dirty="0" smtClean="0"/>
                        <a:t>Special Education Liaisons – coordinate specialized services, support work of IPPs, work with individual students, Level B assessments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Learning Support teacher– assist teachers with IEPTs, paperwork, coordination of services and when needed, Level B assessments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aseline="0" dirty="0" smtClean="0"/>
                        <a:t>Learning Support Team –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      p</a:t>
                      </a:r>
                      <a:r>
                        <a:rPr lang="en-US" sz="1400" dirty="0" smtClean="0"/>
                        <a:t>rovide</a:t>
                      </a:r>
                      <a:r>
                        <a:rPr lang="en-US" sz="1400" baseline="0" dirty="0" smtClean="0"/>
                        <a:t> and facilitate instructional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      coaching, co-teaching and/or co-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      planning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dirty="0" smtClean="0"/>
                        <a:t>Coordinate/facilitate</a:t>
                      </a:r>
                      <a:r>
                        <a:rPr lang="en-US" sz="1400" baseline="0" dirty="0" smtClean="0"/>
                        <a:t> p</a:t>
                      </a:r>
                      <a:r>
                        <a:rPr lang="en-US" sz="1400" dirty="0" smtClean="0"/>
                        <a:t>rofessional development as part of a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    team</a:t>
                      </a:r>
                      <a:endParaRPr lang="en-CA" sz="1400" dirty="0" smtClean="0"/>
                    </a:p>
                  </a:txBody>
                  <a:tcPr/>
                </a:tc>
              </a:tr>
              <a:tr h="1276025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Focus</a:t>
                      </a:r>
                      <a:r>
                        <a:rPr lang="en-US" sz="1400" baseline="0" dirty="0" smtClean="0"/>
                        <a:t> on students identified with a special education code – common practice to pull out and provide separate specialized programs</a:t>
                      </a:r>
                      <a:endParaRPr lang="en-C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Support</a:t>
                      </a:r>
                      <a:r>
                        <a:rPr lang="en-US" sz="1400" baseline="0" dirty="0" smtClean="0"/>
                        <a:t> for ALL students in classrooms – main focus on supporting/working in the classroom environment with targeted and/or specialized support when needed</a:t>
                      </a:r>
                      <a:endParaRPr lang="en-CA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197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09600"/>
            <a:ext cx="6965245" cy="1202485"/>
          </a:xfrm>
        </p:spPr>
        <p:txBody>
          <a:bodyPr/>
          <a:lstStyle/>
          <a:p>
            <a:r>
              <a:rPr lang="en-US" dirty="0" smtClean="0"/>
              <a:t>Clarity around AISI</a:t>
            </a:r>
            <a:endParaRPr lang="en-C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353329"/>
              </p:ext>
            </p:extLst>
          </p:nvPr>
        </p:nvGraphicFramePr>
        <p:xfrm>
          <a:off x="838200" y="1524000"/>
          <a:ext cx="7543800" cy="46736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390189"/>
                <a:gridCol w="415361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Moving</a:t>
                      </a:r>
                      <a:r>
                        <a:rPr lang="en-US" baseline="0" dirty="0" smtClean="0"/>
                        <a:t> From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Moving To</a:t>
                      </a:r>
                      <a:endParaRPr lang="en-CA" dirty="0"/>
                    </a:p>
                  </a:txBody>
                  <a:tcPr/>
                </a:tc>
              </a:tr>
              <a:tr h="543560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AISI</a:t>
                      </a:r>
                      <a:r>
                        <a:rPr lang="en-US" baseline="0" dirty="0" smtClean="0"/>
                        <a:t> as a separate Learning Services initiative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dirty="0" smtClean="0"/>
                        <a:t>QLE</a:t>
                      </a:r>
                      <a:r>
                        <a:rPr lang="en-US" baseline="0" dirty="0" smtClean="0"/>
                        <a:t> drives district and school focus</a:t>
                      </a:r>
                      <a:endParaRPr lang="en-CA" dirty="0" smtClean="0"/>
                    </a:p>
                  </a:txBody>
                  <a:tcPr/>
                </a:tc>
              </a:tr>
              <a:tr h="1610360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AISI leaders coordinate/facilitate professional development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dirty="0" smtClean="0"/>
                        <a:t>Learning Support Teams: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dirty="0" smtClean="0"/>
                        <a:t>Provide</a:t>
                      </a:r>
                      <a:r>
                        <a:rPr lang="en-US" baseline="0" dirty="0" smtClean="0"/>
                        <a:t> and facilitate instructional coaching, co-teaching and/or co-planning</a:t>
                      </a:r>
                      <a:endParaRPr lang="en-CA" dirty="0" smtClean="0"/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dirty="0" smtClean="0"/>
                        <a:t>Coordinate/facilitate professional development as part of a team</a:t>
                      </a:r>
                      <a:endParaRPr lang="en-CA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AISI leaders engage in research around areas of focus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Teams engage and apply research in</a:t>
                      </a:r>
                      <a:r>
                        <a:rPr lang="en-US" baseline="0" dirty="0" smtClean="0"/>
                        <a:t> classrooms 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dirty="0" smtClean="0"/>
                        <a:t>Focus on students</a:t>
                      </a:r>
                      <a:endParaRPr lang="en-C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Deliberate focus on ALL students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AISI individual school improvement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CESD community improvement </a:t>
                      </a:r>
                      <a:endParaRPr lang="en-C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0685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Support Team: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186" y="1752600"/>
            <a:ext cx="6856046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538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0"/>
            <a:ext cx="7789464" cy="6818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3090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we tie our work together so we don’t do “the next thing”?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What will be the scope of our work?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315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14400" y="838200"/>
            <a:ext cx="7315200" cy="1790700"/>
          </a:xfrm>
        </p:spPr>
        <p:txBody>
          <a:bodyPr>
            <a:normAutofit/>
          </a:bodyPr>
          <a:lstStyle/>
          <a:p>
            <a:r>
              <a:rPr lang="en-CA" sz="2800" dirty="0"/>
              <a:t>To what extent and in what ways will </a:t>
            </a:r>
            <a:r>
              <a:rPr lang="en-CA" sz="2800" dirty="0" smtClean="0"/>
              <a:t>our CESD Quality </a:t>
            </a:r>
            <a:r>
              <a:rPr lang="en-CA" sz="2800" dirty="0"/>
              <a:t>Learning Environment </a:t>
            </a:r>
            <a:r>
              <a:rPr lang="en-CA" sz="2800" dirty="0" smtClean="0"/>
              <a:t>framework </a:t>
            </a:r>
            <a:r>
              <a:rPr lang="en-CA" sz="2800" dirty="0"/>
              <a:t>improve </a:t>
            </a:r>
            <a:r>
              <a:rPr lang="en-CA" sz="2800"/>
              <a:t>student </a:t>
            </a:r>
            <a:r>
              <a:rPr lang="en-CA" sz="2800" smtClean="0"/>
              <a:t>learning?</a:t>
            </a:r>
            <a:endParaRPr lang="en-CA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852320"/>
            <a:ext cx="8601600" cy="293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63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474" name="Group 2"/>
          <p:cNvGrpSpPr>
            <a:grpSpLocks/>
          </p:cNvGrpSpPr>
          <p:nvPr/>
        </p:nvGrpSpPr>
        <p:grpSpPr bwMode="auto">
          <a:xfrm>
            <a:off x="1843087" y="766620"/>
            <a:ext cx="5472113" cy="5472112"/>
            <a:chOff x="1202" y="663"/>
            <a:chExt cx="3447" cy="3447"/>
          </a:xfrm>
          <a:solidFill>
            <a:schemeClr val="bg1"/>
          </a:solidFill>
        </p:grpSpPr>
        <p:sp>
          <p:nvSpPr>
            <p:cNvPr id="105475" name="AutoShape 3"/>
            <p:cNvSpPr>
              <a:spLocks noChangeArrowheads="1"/>
            </p:cNvSpPr>
            <p:nvPr/>
          </p:nvSpPr>
          <p:spPr bwMode="auto">
            <a:xfrm>
              <a:off x="1202" y="663"/>
              <a:ext cx="3447" cy="3447"/>
            </a:xfrm>
            <a:prstGeom prst="flowChartSummingJunction">
              <a:avLst/>
            </a:prstGeom>
            <a:grpFill/>
            <a:ln w="57150">
              <a:solidFill>
                <a:srgbClr val="92D05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476" name="Line 4"/>
            <p:cNvSpPr>
              <a:spLocks noChangeShapeType="1"/>
            </p:cNvSpPr>
            <p:nvPr/>
          </p:nvSpPr>
          <p:spPr bwMode="auto">
            <a:xfrm>
              <a:off x="2925" y="663"/>
              <a:ext cx="0" cy="3447"/>
            </a:xfrm>
            <a:prstGeom prst="line">
              <a:avLst/>
            </a:prstGeom>
            <a:grpFill/>
            <a:ln w="57150">
              <a:solidFill>
                <a:srgbClr val="92D05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77" name="Line 5"/>
            <p:cNvSpPr>
              <a:spLocks noChangeShapeType="1"/>
            </p:cNvSpPr>
            <p:nvPr/>
          </p:nvSpPr>
          <p:spPr bwMode="auto">
            <a:xfrm>
              <a:off x="1202" y="2387"/>
              <a:ext cx="3447" cy="0"/>
            </a:xfrm>
            <a:prstGeom prst="line">
              <a:avLst/>
            </a:prstGeom>
            <a:grpFill/>
            <a:ln w="57150">
              <a:solidFill>
                <a:srgbClr val="92D05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5478" name="Oval 6"/>
          <p:cNvSpPr>
            <a:spLocks noChangeArrowheads="1"/>
          </p:cNvSpPr>
          <p:nvPr/>
        </p:nvSpPr>
        <p:spPr bwMode="auto">
          <a:xfrm>
            <a:off x="468313" y="476250"/>
            <a:ext cx="1366837" cy="1366838"/>
          </a:xfrm>
          <a:prstGeom prst="ellipse">
            <a:avLst/>
          </a:prstGeom>
          <a:solidFill>
            <a:schemeClr val="bg1"/>
          </a:solidFill>
          <a:ln w="57150">
            <a:solidFill>
              <a:srgbClr val="92D05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479" name="AutoShape 7"/>
          <p:cNvSpPr>
            <a:spLocks noChangeArrowheads="1"/>
          </p:cNvSpPr>
          <p:nvPr/>
        </p:nvSpPr>
        <p:spPr bwMode="auto">
          <a:xfrm>
            <a:off x="2706687" y="1630220"/>
            <a:ext cx="3744913" cy="3744912"/>
          </a:xfrm>
          <a:prstGeom prst="flowChartSummingJunction">
            <a:avLst/>
          </a:prstGeom>
          <a:solidFill>
            <a:schemeClr val="bg1"/>
          </a:solidFill>
          <a:ln w="57150">
            <a:solidFill>
              <a:srgbClr val="92D05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1" hangingPunct="1"/>
            <a:endParaRPr lang="en-US"/>
          </a:p>
        </p:txBody>
      </p:sp>
      <p:sp>
        <p:nvSpPr>
          <p:cNvPr id="105480" name="Oval 8"/>
          <p:cNvSpPr>
            <a:spLocks noChangeArrowheads="1"/>
          </p:cNvSpPr>
          <p:nvPr/>
        </p:nvSpPr>
        <p:spPr bwMode="auto">
          <a:xfrm>
            <a:off x="3859212" y="2711307"/>
            <a:ext cx="1512888" cy="1512888"/>
          </a:xfrm>
          <a:prstGeom prst="ellipse">
            <a:avLst/>
          </a:prstGeom>
          <a:solidFill>
            <a:schemeClr val="bg1"/>
          </a:solidFill>
          <a:ln w="57150">
            <a:solidFill>
              <a:srgbClr val="92D05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481" name="Text Box 9"/>
          <p:cNvSpPr txBox="1">
            <a:spLocks noChangeArrowheads="1"/>
          </p:cNvSpPr>
          <p:nvPr/>
        </p:nvSpPr>
        <p:spPr bwMode="auto">
          <a:xfrm>
            <a:off x="611188" y="765175"/>
            <a:ext cx="1081087" cy="77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b="1" dirty="0">
                <a:solidFill>
                  <a:srgbClr val="92D050"/>
                </a:solidFill>
                <a:latin typeface="Arial Rounded MT Bold" pitchFamily="34" charset="0"/>
              </a:rPr>
              <a:t>Vision</a:t>
            </a:r>
          </a:p>
          <a:p>
            <a:pPr algn="ctr" eaLnBrk="1" hangingPunct="1">
              <a:spcBef>
                <a:spcPct val="50000"/>
              </a:spcBef>
            </a:pPr>
            <a:endParaRPr lang="en-US" b="1" dirty="0">
              <a:solidFill>
                <a:schemeClr val="accent2"/>
              </a:solidFill>
              <a:latin typeface="Arial Rounded MT Bold" pitchFamily="34" charset="0"/>
            </a:endParaRPr>
          </a:p>
        </p:txBody>
      </p:sp>
      <p:sp>
        <p:nvSpPr>
          <p:cNvPr id="105482" name="Text Box 10"/>
          <p:cNvSpPr txBox="1">
            <a:spLocks noChangeArrowheads="1"/>
          </p:cNvSpPr>
          <p:nvPr/>
        </p:nvSpPr>
        <p:spPr bwMode="auto">
          <a:xfrm>
            <a:off x="3389311" y="2054360"/>
            <a:ext cx="233680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1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dirty="0" smtClean="0">
                <a:solidFill>
                  <a:srgbClr val="008000"/>
                </a:solidFill>
                <a:latin typeface="Arial Rounded MT Bold" pitchFamily="34" charset="0"/>
              </a:rPr>
              <a:t>AISI as the Driver</a:t>
            </a:r>
            <a:endParaRPr lang="en-US" dirty="0">
              <a:solidFill>
                <a:srgbClr val="008000"/>
              </a:solidFill>
              <a:latin typeface="Arial Rounded MT Bold" pitchFamily="34" charset="0"/>
            </a:endParaRPr>
          </a:p>
        </p:txBody>
      </p:sp>
      <p:sp>
        <p:nvSpPr>
          <p:cNvPr id="105483" name="Text Box 11"/>
          <p:cNvSpPr txBox="1">
            <a:spLocks noChangeArrowheads="1"/>
          </p:cNvSpPr>
          <p:nvPr/>
        </p:nvSpPr>
        <p:spPr bwMode="auto">
          <a:xfrm rot="5400000">
            <a:off x="5099049" y="3176157"/>
            <a:ext cx="151447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600" dirty="0" smtClean="0">
                <a:solidFill>
                  <a:srgbClr val="CC3300"/>
                </a:solidFill>
                <a:latin typeface="Arial Rounded MT Bold" pitchFamily="34" charset="0"/>
              </a:rPr>
              <a:t>Teacher Growth Plans</a:t>
            </a:r>
            <a:endParaRPr lang="en-US" sz="1600" dirty="0">
              <a:solidFill>
                <a:srgbClr val="CC3300"/>
              </a:solidFill>
              <a:latin typeface="Arial Rounded MT Bold" pitchFamily="34" charset="0"/>
            </a:endParaRPr>
          </a:p>
        </p:txBody>
      </p:sp>
      <p:sp>
        <p:nvSpPr>
          <p:cNvPr id="105484" name="Text Box 12"/>
          <p:cNvSpPr txBox="1">
            <a:spLocks noChangeArrowheads="1"/>
          </p:cNvSpPr>
          <p:nvPr/>
        </p:nvSpPr>
        <p:spPr bwMode="auto">
          <a:xfrm rot="16200000">
            <a:off x="2564606" y="3212054"/>
            <a:ext cx="15144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dirty="0" smtClean="0">
                <a:solidFill>
                  <a:srgbClr val="FF9900"/>
                </a:solidFill>
                <a:latin typeface="Arial Rounded MT Bold" pitchFamily="34" charset="0"/>
              </a:rPr>
              <a:t>Ed Plan Process</a:t>
            </a:r>
            <a:endParaRPr lang="en-US" sz="1600" dirty="0">
              <a:solidFill>
                <a:srgbClr val="FF9900"/>
              </a:solidFill>
              <a:latin typeface="Arial Rounded MT Bold" pitchFamily="34" charset="0"/>
            </a:endParaRPr>
          </a:p>
        </p:txBody>
      </p:sp>
      <p:sp>
        <p:nvSpPr>
          <p:cNvPr id="105485" name="Text Box 13"/>
          <p:cNvSpPr txBox="1">
            <a:spLocks noChangeArrowheads="1"/>
          </p:cNvSpPr>
          <p:nvPr/>
        </p:nvSpPr>
        <p:spPr bwMode="auto">
          <a:xfrm>
            <a:off x="3930650" y="4308759"/>
            <a:ext cx="129698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CA" sz="1600" b="1" dirty="0" smtClean="0">
                <a:solidFill>
                  <a:srgbClr val="0070C0"/>
                </a:solidFill>
                <a:latin typeface="Arial Rounded MT Bold" pitchFamily="34" charset="0"/>
              </a:rPr>
              <a:t>Admin Growth Plans</a:t>
            </a:r>
            <a:endParaRPr lang="en-US" sz="1600" b="1" dirty="0">
              <a:solidFill>
                <a:srgbClr val="0070C0"/>
              </a:solidFill>
              <a:latin typeface="Arial Rounded MT Bold" pitchFamily="34" charset="0"/>
            </a:endParaRPr>
          </a:p>
        </p:txBody>
      </p:sp>
      <p:sp>
        <p:nvSpPr>
          <p:cNvPr id="105486" name="Text Box 14"/>
          <p:cNvSpPr txBox="1">
            <a:spLocks noChangeArrowheads="1"/>
          </p:cNvSpPr>
          <p:nvPr/>
        </p:nvSpPr>
        <p:spPr bwMode="auto">
          <a:xfrm rot="-1556828">
            <a:off x="2960686" y="1195342"/>
            <a:ext cx="150336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CA" sz="1400" dirty="0" smtClean="0">
                <a:solidFill>
                  <a:srgbClr val="008000"/>
                </a:solidFill>
                <a:latin typeface="Arial Rounded MT Bold" pitchFamily="34" charset="0"/>
              </a:rPr>
              <a:t>Job Embedded</a:t>
            </a:r>
            <a:endParaRPr lang="en-US" sz="1400" dirty="0">
              <a:solidFill>
                <a:srgbClr val="008000"/>
              </a:solidFill>
              <a:latin typeface="Arial Rounded MT Bold" pitchFamily="34" charset="0"/>
            </a:endParaRPr>
          </a:p>
        </p:txBody>
      </p:sp>
      <p:sp>
        <p:nvSpPr>
          <p:cNvPr id="105487" name="Text Box 15"/>
          <p:cNvSpPr txBox="1">
            <a:spLocks noChangeArrowheads="1"/>
          </p:cNvSpPr>
          <p:nvPr/>
        </p:nvSpPr>
        <p:spPr bwMode="auto">
          <a:xfrm rot="1413393">
            <a:off x="4722812" y="1235031"/>
            <a:ext cx="142875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CA" sz="1400" dirty="0" smtClean="0">
                <a:solidFill>
                  <a:srgbClr val="008000"/>
                </a:solidFill>
                <a:latin typeface="Arial Rounded MT Bold" pitchFamily="34" charset="0"/>
              </a:rPr>
              <a:t>Team Focus</a:t>
            </a:r>
            <a:endParaRPr lang="en-US" sz="1400" dirty="0">
              <a:solidFill>
                <a:srgbClr val="008000"/>
              </a:solidFill>
              <a:latin typeface="Arial Rounded MT Bold" pitchFamily="34" charset="0"/>
            </a:endParaRPr>
          </a:p>
        </p:txBody>
      </p:sp>
      <p:sp>
        <p:nvSpPr>
          <p:cNvPr id="105488" name="Text Box 16"/>
          <p:cNvSpPr txBox="1">
            <a:spLocks noChangeArrowheads="1"/>
          </p:cNvSpPr>
          <p:nvPr/>
        </p:nvSpPr>
        <p:spPr bwMode="auto">
          <a:xfrm rot="4252957">
            <a:off x="6036468" y="2534886"/>
            <a:ext cx="130016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600" dirty="0" smtClean="0">
                <a:solidFill>
                  <a:srgbClr val="CC3300"/>
                </a:solidFill>
                <a:latin typeface="Arial Rounded MT Bold" pitchFamily="34" charset="0"/>
              </a:rPr>
              <a:t>PLC’s</a:t>
            </a:r>
            <a:endParaRPr lang="en-US" sz="1600" dirty="0">
              <a:solidFill>
                <a:srgbClr val="CC3300"/>
              </a:solidFill>
              <a:latin typeface="Arial Rounded MT Bold" pitchFamily="34" charset="0"/>
            </a:endParaRPr>
          </a:p>
        </p:txBody>
      </p:sp>
      <p:sp>
        <p:nvSpPr>
          <p:cNvPr id="105489" name="Text Box 17"/>
          <p:cNvSpPr txBox="1">
            <a:spLocks noChangeArrowheads="1"/>
          </p:cNvSpPr>
          <p:nvPr/>
        </p:nvSpPr>
        <p:spPr bwMode="auto">
          <a:xfrm rot="-4223174">
            <a:off x="1775618" y="2314324"/>
            <a:ext cx="143668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dirty="0" smtClean="0">
                <a:solidFill>
                  <a:srgbClr val="FF9900"/>
                </a:solidFill>
                <a:latin typeface="Arial Rounded MT Bold" pitchFamily="34" charset="0"/>
              </a:rPr>
              <a:t>Data Informed</a:t>
            </a:r>
            <a:endParaRPr lang="en-US" sz="1400" dirty="0">
              <a:solidFill>
                <a:srgbClr val="FF9900"/>
              </a:solidFill>
              <a:latin typeface="Arial Rounded MT Bold" pitchFamily="34" charset="0"/>
            </a:endParaRPr>
          </a:p>
        </p:txBody>
      </p:sp>
      <p:sp>
        <p:nvSpPr>
          <p:cNvPr id="105490" name="Text Box 18"/>
          <p:cNvSpPr txBox="1">
            <a:spLocks noChangeArrowheads="1"/>
          </p:cNvSpPr>
          <p:nvPr/>
        </p:nvSpPr>
        <p:spPr bwMode="auto">
          <a:xfrm rot="14965751">
            <a:off x="1586706" y="4002629"/>
            <a:ext cx="17938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dirty="0" smtClean="0">
                <a:solidFill>
                  <a:srgbClr val="FF9900"/>
                </a:solidFill>
                <a:latin typeface="Arial Rounded MT Bold" pitchFamily="34" charset="0"/>
              </a:rPr>
              <a:t>Parents, Staff, </a:t>
            </a:r>
            <a:r>
              <a:rPr lang="en-US" dirty="0" err="1" smtClean="0">
                <a:solidFill>
                  <a:srgbClr val="FF9900"/>
                </a:solidFill>
                <a:latin typeface="Arial Rounded MT Bold" pitchFamily="34" charset="0"/>
              </a:rPr>
              <a:t>AdCos</a:t>
            </a:r>
            <a:r>
              <a:rPr lang="en-US" dirty="0" smtClean="0">
                <a:solidFill>
                  <a:srgbClr val="FF9900"/>
                </a:solidFill>
                <a:latin typeface="Arial Rounded MT Bold" pitchFamily="34" charset="0"/>
              </a:rPr>
              <a:t>, Board</a:t>
            </a:r>
            <a:endParaRPr lang="en-US" dirty="0">
              <a:solidFill>
                <a:srgbClr val="FF9900"/>
              </a:solidFill>
              <a:latin typeface="Arial Rounded MT Bold" pitchFamily="34" charset="0"/>
            </a:endParaRPr>
          </a:p>
        </p:txBody>
      </p:sp>
      <p:sp>
        <p:nvSpPr>
          <p:cNvPr id="105491" name="Text Box 19"/>
          <p:cNvSpPr txBox="1">
            <a:spLocks noChangeArrowheads="1"/>
          </p:cNvSpPr>
          <p:nvPr/>
        </p:nvSpPr>
        <p:spPr bwMode="auto">
          <a:xfrm rot="1618510">
            <a:off x="3062287" y="5255038"/>
            <a:ext cx="1300163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CA" sz="1400" dirty="0" smtClean="0">
                <a:solidFill>
                  <a:srgbClr val="0033CC"/>
                </a:solidFill>
                <a:latin typeface="Arial Rounded MT Bold" pitchFamily="34" charset="0"/>
              </a:rPr>
              <a:t>Central Office Services</a:t>
            </a:r>
            <a:endParaRPr lang="en-US" sz="1400" dirty="0">
              <a:solidFill>
                <a:srgbClr val="0033CC"/>
              </a:solidFill>
              <a:latin typeface="Arial Rounded MT Bold" pitchFamily="34" charset="0"/>
            </a:endParaRPr>
          </a:p>
        </p:txBody>
      </p:sp>
      <p:sp>
        <p:nvSpPr>
          <p:cNvPr id="105493" name="Text Box 21"/>
          <p:cNvSpPr txBox="1">
            <a:spLocks noChangeArrowheads="1"/>
          </p:cNvSpPr>
          <p:nvPr/>
        </p:nvSpPr>
        <p:spPr bwMode="auto">
          <a:xfrm rot="7023062">
            <a:off x="6155531" y="4111988"/>
            <a:ext cx="108108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600" dirty="0" smtClean="0">
                <a:solidFill>
                  <a:srgbClr val="CC3300"/>
                </a:solidFill>
                <a:latin typeface="Arial Rounded MT Bold" pitchFamily="34" charset="0"/>
              </a:rPr>
              <a:t>Cohort Groups</a:t>
            </a:r>
            <a:endParaRPr lang="en-US" sz="1600" dirty="0">
              <a:solidFill>
                <a:srgbClr val="CC3300"/>
              </a:solidFill>
              <a:latin typeface="Arial Rounded MT Bold" pitchFamily="34" charset="0"/>
            </a:endParaRPr>
          </a:p>
        </p:txBody>
      </p:sp>
      <p:sp>
        <p:nvSpPr>
          <p:cNvPr id="105494" name="Text Box 22"/>
          <p:cNvSpPr txBox="1">
            <a:spLocks noChangeArrowheads="1"/>
          </p:cNvSpPr>
          <p:nvPr/>
        </p:nvSpPr>
        <p:spPr bwMode="auto">
          <a:xfrm>
            <a:off x="4075112" y="3141411"/>
            <a:ext cx="108108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CA" dirty="0" smtClean="0">
                <a:solidFill>
                  <a:srgbClr val="92D050"/>
                </a:solidFill>
                <a:latin typeface="Arial Rounded MT Bold" pitchFamily="34" charset="0"/>
              </a:rPr>
              <a:t>The QLE</a:t>
            </a:r>
            <a:endParaRPr lang="en-US" dirty="0">
              <a:solidFill>
                <a:srgbClr val="92D050"/>
              </a:solidFill>
              <a:latin typeface="Arial Rounded MT Bold" pitchFamily="34" charset="0"/>
            </a:endParaRPr>
          </a:p>
        </p:txBody>
      </p:sp>
      <p:sp>
        <p:nvSpPr>
          <p:cNvPr id="105495" name="Line 23"/>
          <p:cNvSpPr>
            <a:spLocks noChangeShapeType="1"/>
          </p:cNvSpPr>
          <p:nvPr/>
        </p:nvSpPr>
        <p:spPr bwMode="auto">
          <a:xfrm flipH="1" flipV="1">
            <a:off x="3498850" y="2711307"/>
            <a:ext cx="574675" cy="433388"/>
          </a:xfrm>
          <a:prstGeom prst="line">
            <a:avLst/>
          </a:prstGeom>
          <a:noFill/>
          <a:ln w="76200">
            <a:solidFill>
              <a:srgbClr val="CC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96" name="Line 24"/>
          <p:cNvSpPr>
            <a:spLocks noChangeShapeType="1"/>
          </p:cNvSpPr>
          <p:nvPr/>
        </p:nvSpPr>
        <p:spPr bwMode="auto">
          <a:xfrm flipH="1" flipV="1">
            <a:off x="3714750" y="695182"/>
            <a:ext cx="720725" cy="0"/>
          </a:xfrm>
          <a:prstGeom prst="line">
            <a:avLst/>
          </a:prstGeom>
          <a:noFill/>
          <a:ln w="76200">
            <a:solidFill>
              <a:srgbClr val="CC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97" name="Line 25"/>
          <p:cNvSpPr>
            <a:spLocks noChangeShapeType="1"/>
          </p:cNvSpPr>
          <p:nvPr/>
        </p:nvSpPr>
        <p:spPr bwMode="auto">
          <a:xfrm flipH="1" flipV="1">
            <a:off x="1554162" y="2782745"/>
            <a:ext cx="215900" cy="647700"/>
          </a:xfrm>
          <a:prstGeom prst="line">
            <a:avLst/>
          </a:prstGeom>
          <a:noFill/>
          <a:ln w="76200">
            <a:solidFill>
              <a:srgbClr val="CC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98" name="Text Box 26"/>
          <p:cNvSpPr txBox="1">
            <a:spLocks noChangeArrowheads="1"/>
          </p:cNvSpPr>
          <p:nvPr/>
        </p:nvSpPr>
        <p:spPr bwMode="auto">
          <a:xfrm rot="-23498752">
            <a:off x="4808537" y="5413232"/>
            <a:ext cx="13747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dirty="0" smtClean="0">
                <a:solidFill>
                  <a:srgbClr val="0033CC"/>
                </a:solidFill>
                <a:latin typeface="Arial Rounded MT Bold" pitchFamily="34" charset="0"/>
              </a:rPr>
              <a:t>IL Project </a:t>
            </a:r>
            <a:endParaRPr lang="en-US" sz="1400" dirty="0">
              <a:solidFill>
                <a:srgbClr val="0033CC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567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Discussion: (handout)</a:t>
            </a:r>
            <a:endParaRPr lang="en-CA" dirty="0"/>
          </a:p>
        </p:txBody>
      </p:sp>
      <p:sp>
        <p:nvSpPr>
          <p:cNvPr id="5" name="Subtitle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967098"/>
            <a:ext cx="7521054" cy="4482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396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3040" y="1828800"/>
            <a:ext cx="6196405" cy="3894269"/>
          </a:xfrm>
        </p:spPr>
        <p:txBody>
          <a:bodyPr/>
          <a:lstStyle/>
          <a:p>
            <a:r>
              <a:rPr lang="en-US" dirty="0" smtClean="0"/>
              <a:t>School discussions</a:t>
            </a:r>
          </a:p>
          <a:p>
            <a:r>
              <a:rPr lang="en-US" dirty="0" smtClean="0"/>
              <a:t>ID Cross-school themes</a:t>
            </a:r>
          </a:p>
          <a:p>
            <a:r>
              <a:rPr lang="en-US" dirty="0" smtClean="0"/>
              <a:t>Cross-school planning</a:t>
            </a:r>
          </a:p>
          <a:p>
            <a:pPr lvl="1"/>
            <a:r>
              <a:rPr lang="en-US" dirty="0" smtClean="0"/>
              <a:t>Strategies</a:t>
            </a:r>
          </a:p>
          <a:p>
            <a:pPr lvl="1"/>
            <a:r>
              <a:rPr lang="en-US" dirty="0" smtClean="0"/>
              <a:t>Research</a:t>
            </a:r>
          </a:p>
          <a:p>
            <a:pPr lvl="1"/>
            <a:r>
              <a:rPr lang="en-US" dirty="0" smtClean="0"/>
              <a:t>Measures</a:t>
            </a:r>
          </a:p>
          <a:p>
            <a:pPr marL="365760" lvl="1" indent="0">
              <a:buNone/>
            </a:pPr>
            <a:endParaRPr lang="en-US" dirty="0" smtClean="0"/>
          </a:p>
          <a:p>
            <a:endParaRPr lang="en-CA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1142976" y="6060359"/>
            <a:ext cx="128588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2428860" y="5345979"/>
            <a:ext cx="128588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3714744" y="4631599"/>
            <a:ext cx="128588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000628" y="3917219"/>
            <a:ext cx="128588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6286512" y="3202839"/>
            <a:ext cx="128588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 flipH="1" flipV="1">
            <a:off x="2071670" y="5703169"/>
            <a:ext cx="71438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 flipH="1" flipV="1">
            <a:off x="3358348" y="4987995"/>
            <a:ext cx="71438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 flipH="1" flipV="1">
            <a:off x="4644232" y="4273615"/>
            <a:ext cx="71438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 flipH="1" flipV="1">
            <a:off x="5930116" y="3559235"/>
            <a:ext cx="71438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193194" y="5417417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Telling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79078" y="4774475"/>
            <a:ext cx="1071570" cy="378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Selling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764962" y="4060095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Testing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857752" y="3345715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Consulting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215074" y="2631335"/>
            <a:ext cx="1714512" cy="369332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Co-Creating</a:t>
            </a:r>
            <a:endParaRPr lang="en-US" b="1" dirty="0"/>
          </a:p>
        </p:txBody>
      </p:sp>
      <p:sp>
        <p:nvSpPr>
          <p:cNvPr id="18" name="Right Arrow 17"/>
          <p:cNvSpPr/>
          <p:nvPr/>
        </p:nvSpPr>
        <p:spPr>
          <a:xfrm>
            <a:off x="4737704" y="2507969"/>
            <a:ext cx="1447800" cy="71466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09420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AISI 5 Wiki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endParaRPr lang="en-CA" dirty="0"/>
          </a:p>
          <a:p>
            <a:pPr marL="0" indent="0" algn="ctr">
              <a:buNone/>
            </a:pPr>
            <a:r>
              <a:rPr lang="en-US" dirty="0">
                <a:hlinkClick r:id="rId2"/>
              </a:rPr>
              <a:t>http://cesd-aisi-5.wikispaces.com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pPr marL="0" indent="0">
              <a:buNone/>
            </a:pPr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1629303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Nuts and Bolts: </a:t>
            </a:r>
            <a:br>
              <a:rPr lang="en-US" dirty="0" smtClean="0"/>
            </a:br>
            <a:r>
              <a:rPr lang="en-US" dirty="0" smtClean="0"/>
              <a:t>The Details from the Province</a:t>
            </a:r>
            <a:endParaRPr lang="en-C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AISI 5</a:t>
            </a:r>
            <a:endParaRPr lang="en-C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2707" y="1562100"/>
            <a:ext cx="3295650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260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users\lsteele.CESD\AppData\Local\Microsoft\Windows\Temporary Internet Files\Content.IE5\BYOXPBYM\MP900449092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6304" y="1470631"/>
            <a:ext cx="4724400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5881" y="533400"/>
            <a:ext cx="6965245" cy="1202485"/>
          </a:xfrm>
        </p:spPr>
        <p:txBody>
          <a:bodyPr/>
          <a:lstStyle/>
          <a:p>
            <a:r>
              <a:rPr lang="en-US" dirty="0" smtClean="0"/>
              <a:t>Your Strategies?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9544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Priorities for Cycle 5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914400" y="1752600"/>
            <a:ext cx="3886200" cy="820208"/>
          </a:xfrm>
        </p:spPr>
        <p:txBody>
          <a:bodyPr>
            <a:normAutofit/>
          </a:bodyPr>
          <a:lstStyle/>
          <a:p>
            <a:r>
              <a:rPr lang="en-US" dirty="0" smtClean="0"/>
              <a:t>1. Research Capacity/Leadership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90600" y="2590800"/>
            <a:ext cx="3611880" cy="3048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Site-based research taken to the next level</a:t>
            </a:r>
          </a:p>
          <a:p>
            <a:r>
              <a:rPr lang="en-US" dirty="0" smtClean="0"/>
              <a:t>Examine current theories of teaching and learning</a:t>
            </a:r>
          </a:p>
          <a:p>
            <a:r>
              <a:rPr lang="en-US" dirty="0"/>
              <a:t>Read and evaluate published findings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1026" name="Picture 2" descr="d:\users\lsteele.CESD\AppData\Local\Microsoft\Windows\Temporary Internet Files\Content.IE5\0O5G3NBH\MP900387779[1]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048000"/>
            <a:ext cx="3227388" cy="2302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users\lsteele.CESD\AppData\Local\Microsoft\Windows\Temporary Internet Files\Content.IE5\0O5G3NBH\MC900440035[1]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" contrast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6" y="533400"/>
            <a:ext cx="2135965" cy="1510997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97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Priorities for Cycle 5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122312"/>
            <a:ext cx="5562600" cy="820208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1</a:t>
            </a:r>
            <a:r>
              <a:rPr lang="en-US" dirty="0" smtClean="0"/>
              <a:t>. Research capacity/leadership…continued</a:t>
            </a:r>
            <a:endParaRPr lang="en-CA" dirty="0"/>
          </a:p>
          <a:p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 smtClean="0"/>
              <a:t>Analyze findings</a:t>
            </a:r>
          </a:p>
          <a:p>
            <a:r>
              <a:rPr lang="en-US" dirty="0" smtClean="0"/>
              <a:t>Incorporate findings into practice</a:t>
            </a:r>
          </a:p>
          <a:p>
            <a:r>
              <a:rPr lang="en-US" dirty="0" smtClean="0"/>
              <a:t>10</a:t>
            </a:r>
            <a:r>
              <a:rPr lang="en-US" dirty="0"/>
              <a:t>% minimum expenditure {district}</a:t>
            </a:r>
          </a:p>
          <a:p>
            <a:r>
              <a:rPr lang="en-US" dirty="0"/>
              <a:t>Annual Progress report </a:t>
            </a:r>
            <a:r>
              <a:rPr lang="en-US" dirty="0" err="1"/>
              <a:t>vs</a:t>
            </a:r>
            <a:r>
              <a:rPr lang="en-US" dirty="0"/>
              <a:t> APAR</a:t>
            </a:r>
            <a:endParaRPr lang="en-CA" dirty="0"/>
          </a:p>
          <a:p>
            <a:endParaRPr lang="en-CA" dirty="0"/>
          </a:p>
        </p:txBody>
      </p:sp>
      <p:pic>
        <p:nvPicPr>
          <p:cNvPr id="7" name="Picture 2" descr="d:\users\lsteele.CESD\AppData\Local\Microsoft\Windows\Temporary Internet Files\Content.IE5\0O5G3NBH\MP900387779[1]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048000"/>
            <a:ext cx="3227388" cy="2302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617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Priorities for Cycle 5</a:t>
            </a:r>
            <a:endParaRPr lang="en-CA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4038600"/>
            <a:ext cx="5105400" cy="1408831"/>
          </a:xfrm>
        </p:spPr>
      </p:pic>
      <p:sp>
        <p:nvSpPr>
          <p:cNvPr id="3" name="Text Placeholder 2"/>
          <p:cNvSpPr>
            <a:spLocks noGrp="1"/>
          </p:cNvSpPr>
          <p:nvPr>
            <p:ph type="subTitle" idx="4294967295"/>
          </p:nvPr>
        </p:nvSpPr>
        <p:spPr>
          <a:xfrm>
            <a:off x="1219200" y="2209800"/>
            <a:ext cx="6553200" cy="1524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200" b="1" dirty="0" smtClean="0">
                <a:solidFill>
                  <a:schemeClr val="tx2"/>
                </a:solidFill>
              </a:rPr>
              <a:t>2. Collaborative Cross-School Authority Projects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Additional funding available for 2 or more school authorities to submit one collaborative project</a:t>
            </a:r>
          </a:p>
          <a:p>
            <a:pPr lvl="1"/>
            <a:r>
              <a:rPr lang="en-US" dirty="0" smtClean="0"/>
              <a:t>Expectation of cross-school learning/collaboration</a:t>
            </a:r>
          </a:p>
          <a:p>
            <a:endParaRPr lang="en-CA" dirty="0"/>
          </a:p>
        </p:txBody>
      </p:sp>
      <p:pic>
        <p:nvPicPr>
          <p:cNvPr id="9" name="Picture 2" descr="d:\users\lsteele.CESD\AppData\Local\Microsoft\Windows\Temporary Internet Files\Content.IE5\0O5G3NBH\MC900440035[1]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" contrast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97" y="457200"/>
            <a:ext cx="2135965" cy="1510997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483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Priorities for Cycle 5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219201" y="2122312"/>
            <a:ext cx="3278190" cy="820208"/>
          </a:xfrm>
        </p:spPr>
        <p:txBody>
          <a:bodyPr>
            <a:normAutofit/>
          </a:bodyPr>
          <a:lstStyle/>
          <a:p>
            <a:r>
              <a:rPr lang="en-US" dirty="0" smtClean="0"/>
              <a:t>3.  Community Engagement</a:t>
            </a:r>
            <a:endParaRPr lang="en-CA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All projects will be required to demonstrate active and meaningful engagement of </a:t>
            </a:r>
            <a:r>
              <a:rPr lang="en-US" b="1" dirty="0" smtClean="0">
                <a:solidFill>
                  <a:srgbClr val="00B050"/>
                </a:solidFill>
              </a:rPr>
              <a:t>key stakeholders:</a:t>
            </a:r>
            <a:endParaRPr lang="en-CA" b="1" dirty="0">
              <a:solidFill>
                <a:srgbClr val="00B05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4"/>
          </p:nvPr>
        </p:nvSpPr>
        <p:spPr>
          <a:xfrm>
            <a:off x="5029200" y="2667000"/>
            <a:ext cx="3227832" cy="2779776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Administrators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Teachers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Students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Parents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Elected officials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Businesses, organizations and institutions</a:t>
            </a:r>
            <a:endParaRPr lang="en-CA" b="1" dirty="0">
              <a:solidFill>
                <a:srgbClr val="00B050"/>
              </a:solidFill>
            </a:endParaRPr>
          </a:p>
        </p:txBody>
      </p:sp>
      <p:pic>
        <p:nvPicPr>
          <p:cNvPr id="2050" name="Picture 2" descr="d:\users\lsteele.CESD\AppData\Local\Microsoft\Windows\Temporary Internet Files\Content.IE5\0O5G3NBH\MC900440035[1]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" contrast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85" y="990600"/>
            <a:ext cx="2135965" cy="1510997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752600" y="54864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Community Engagement Rubric </a:t>
            </a:r>
            <a:r>
              <a:rPr lang="en-US" i="1" dirty="0" smtClean="0"/>
              <a:t>– coming soon</a:t>
            </a:r>
            <a:r>
              <a:rPr lang="en-US" dirty="0" smtClean="0"/>
              <a:t> 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83388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Budget Requirements</a:t>
            </a:r>
            <a:endParaRPr lang="en-CA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Minimum 15% for professional learning</a:t>
            </a:r>
          </a:p>
          <a:p>
            <a:r>
              <a:rPr lang="en-US" dirty="0"/>
              <a:t>Minimum </a:t>
            </a:r>
            <a:r>
              <a:rPr lang="en-US" b="1" dirty="0" smtClean="0">
                <a:solidFill>
                  <a:schemeClr val="accent1"/>
                </a:solidFill>
              </a:rPr>
              <a:t>10% for research and related leadership support </a:t>
            </a:r>
          </a:p>
          <a:p>
            <a:r>
              <a:rPr lang="en-US" dirty="0" smtClean="0"/>
              <a:t>Maximum 5% for project administration and/or coordination</a:t>
            </a:r>
          </a:p>
          <a:p>
            <a:r>
              <a:rPr lang="en-US" dirty="0" smtClean="0"/>
              <a:t>Maximum 10% for equipment</a:t>
            </a:r>
          </a:p>
          <a:p>
            <a:endParaRPr lang="en-US" dirty="0" smtClean="0"/>
          </a:p>
          <a:p>
            <a:endParaRPr lang="en-CA" dirty="0"/>
          </a:p>
        </p:txBody>
      </p:sp>
      <p:pic>
        <p:nvPicPr>
          <p:cNvPr id="8" name="Picture 2" descr="d:\users\lsteele.CESD\AppData\Local\Microsoft\Windows\Temporary Internet Files\Content.IE5\0O5G3NBH\MC900440035[1]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" contrast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552" y="2514600"/>
            <a:ext cx="1200848" cy="849489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6062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important for CESD?</a:t>
            </a:r>
            <a:endParaRPr lang="en-CA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40" r="2594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9409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AISI 5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066800" y="2121407"/>
            <a:ext cx="3733800" cy="3602736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AISI 5 Projects will focus on </a:t>
            </a:r>
            <a:r>
              <a:rPr lang="en-US" b="1" u="sng" dirty="0" smtClean="0"/>
              <a:t>all or some </a:t>
            </a:r>
            <a:r>
              <a:rPr lang="en-US" dirty="0" smtClean="0"/>
              <a:t>of the following:</a:t>
            </a:r>
          </a:p>
          <a:p>
            <a:pPr lvl="1"/>
            <a:r>
              <a:rPr lang="en-US" dirty="0" smtClean="0"/>
              <a:t>Student </a:t>
            </a:r>
            <a:r>
              <a:rPr lang="en-US" b="1" dirty="0" smtClean="0">
                <a:solidFill>
                  <a:schemeClr val="accent1"/>
                </a:solidFill>
              </a:rPr>
              <a:t>engagement</a:t>
            </a:r>
          </a:p>
          <a:p>
            <a:pPr lvl="1"/>
            <a:r>
              <a:rPr lang="en-US" dirty="0" smtClean="0"/>
              <a:t>Student </a:t>
            </a:r>
            <a:r>
              <a:rPr lang="en-US" b="1" dirty="0" smtClean="0">
                <a:solidFill>
                  <a:schemeClr val="accent1"/>
                </a:solidFill>
              </a:rPr>
              <a:t>learning </a:t>
            </a:r>
          </a:p>
          <a:p>
            <a:pPr lvl="1"/>
            <a:r>
              <a:rPr lang="en-US" dirty="0" smtClean="0"/>
              <a:t>Student </a:t>
            </a:r>
            <a:r>
              <a:rPr lang="en-US" b="1" dirty="0" smtClean="0">
                <a:solidFill>
                  <a:schemeClr val="accent1"/>
                </a:solidFill>
              </a:rPr>
              <a:t>performance</a:t>
            </a:r>
            <a:endParaRPr lang="en-CA" b="1" dirty="0">
              <a:solidFill>
                <a:schemeClr val="accent1"/>
              </a:solidFill>
            </a:endParaRPr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075" y="2783999"/>
            <a:ext cx="3200400" cy="227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55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506</TotalTime>
  <Words>630</Words>
  <Application>Microsoft Office PowerPoint</Application>
  <PresentationFormat>On-screen Show (4:3)</PresentationFormat>
  <Paragraphs>125</Paragraphs>
  <Slides>20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Pushpin</vt:lpstr>
      <vt:lpstr>AISI 5</vt:lpstr>
      <vt:lpstr>Nuts and Bolts:  The Details from the Province</vt:lpstr>
      <vt:lpstr>Priorities for Cycle 5</vt:lpstr>
      <vt:lpstr>Priorities for Cycle 5</vt:lpstr>
      <vt:lpstr>Priorities for Cycle 5</vt:lpstr>
      <vt:lpstr>Priorities for Cycle 5</vt:lpstr>
      <vt:lpstr>Budget Requirements</vt:lpstr>
      <vt:lpstr>What is important for CESD?</vt:lpstr>
      <vt:lpstr>AISI 5</vt:lpstr>
      <vt:lpstr>Clarity - Special Education</vt:lpstr>
      <vt:lpstr>Clarity around AISI</vt:lpstr>
      <vt:lpstr>Learning Support Team:</vt:lpstr>
      <vt:lpstr>PowerPoint Presentation</vt:lpstr>
      <vt:lpstr>Next Steps</vt:lpstr>
      <vt:lpstr>To what extent and in what ways will our CESD Quality Learning Environment framework improve student learning?</vt:lpstr>
      <vt:lpstr>PowerPoint Presentation</vt:lpstr>
      <vt:lpstr>Discussion: (handout)</vt:lpstr>
      <vt:lpstr>Next Steps</vt:lpstr>
      <vt:lpstr>AISI 5 Wiki</vt:lpstr>
      <vt:lpstr>Your Strategies?</vt:lpstr>
    </vt:vector>
  </TitlesOfParts>
  <Company>Chinook's Edge School Division No. 73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AISI 5</dc:title>
  <dc:creator>Technology Services</dc:creator>
  <cp:lastModifiedBy>Technology Services</cp:lastModifiedBy>
  <cp:revision>33</cp:revision>
  <cp:lastPrinted>2012-02-14T20:44:28Z</cp:lastPrinted>
  <dcterms:created xsi:type="dcterms:W3CDTF">2012-01-22T22:52:51Z</dcterms:created>
  <dcterms:modified xsi:type="dcterms:W3CDTF">2012-03-04T00:07:57Z</dcterms:modified>
</cp:coreProperties>
</file>